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7" r:id="rId2"/>
    <p:sldId id="258" r:id="rId3"/>
    <p:sldId id="259" r:id="rId4"/>
    <p:sldId id="260" r:id="rId5"/>
    <p:sldId id="277" r:id="rId6"/>
    <p:sldId id="278" r:id="rId7"/>
    <p:sldId id="280" r:id="rId8"/>
    <p:sldId id="299" r:id="rId9"/>
    <p:sldId id="281" r:id="rId10"/>
    <p:sldId id="263" r:id="rId11"/>
    <p:sldId id="269" r:id="rId12"/>
    <p:sldId id="287" r:id="rId13"/>
    <p:sldId id="288" r:id="rId14"/>
    <p:sldId id="289" r:id="rId15"/>
    <p:sldId id="291" r:id="rId16"/>
    <p:sldId id="270" r:id="rId17"/>
    <p:sldId id="283" r:id="rId18"/>
    <p:sldId id="275" r:id="rId19"/>
    <p:sldId id="284" r:id="rId20"/>
    <p:sldId id="286" r:id="rId21"/>
    <p:sldId id="292" r:id="rId22"/>
    <p:sldId id="293" r:id="rId23"/>
    <p:sldId id="290" r:id="rId24"/>
    <p:sldId id="294" r:id="rId25"/>
    <p:sldId id="298" r:id="rId26"/>
    <p:sldId id="295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2591D-24C7-4E83-85AC-79553A2162FE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4A610-43B4-4136-A05B-ED652264FD4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BA59-F1DD-4FE0-80C8-BA92A422E4E6}" type="datetimeFigureOut">
              <a:rPr lang="en-CA" smtClean="0"/>
              <a:pPr/>
              <a:t>31/08/2011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3C9F-44BE-47C4-9731-C616F631856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l"/>
            <a:r>
              <a:rPr lang="en-CA" sz="3600" b="1" dirty="0" smtClean="0"/>
              <a:t>Rule-breaking, game-changing and flight from public accountability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267200"/>
            <a:ext cx="6934200" cy="13716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80808"/>
                </a:solidFill>
              </a:rPr>
              <a:t>Penny </a:t>
            </a:r>
            <a:r>
              <a:rPr lang="en-US" sz="2400" dirty="0" err="1">
                <a:solidFill>
                  <a:srgbClr val="080808"/>
                </a:solidFill>
              </a:rPr>
              <a:t>Hawe</a:t>
            </a:r>
            <a:endParaRPr lang="en-US" sz="2400" dirty="0">
              <a:solidFill>
                <a:srgbClr val="080808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80808"/>
                </a:solidFill>
              </a:rPr>
              <a:t>Population Health Intervention Research Centre, University of </a:t>
            </a:r>
            <a:r>
              <a:rPr lang="en-US" sz="2400" dirty="0" smtClean="0">
                <a:solidFill>
                  <a:srgbClr val="080808"/>
                </a:solidFill>
              </a:rPr>
              <a:t>Calgary, Canada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914400" y="3810000"/>
            <a:ext cx="7391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3077" name="Picture 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5667375"/>
            <a:ext cx="820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14500" y="6224588"/>
            <a:ext cx="613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8000"/>
                </a:solidFill>
              </a:rPr>
              <a:t>A CIHR Centre for Research Development in Population Health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85938" y="6143625"/>
            <a:ext cx="6072187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50099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rgbClr val="008000"/>
              </a:buClr>
              <a:buSzPct val="110000"/>
              <a:buFont typeface="+mj-lt"/>
              <a:buAutoNum type="arabicPeriod"/>
            </a:pPr>
            <a:r>
              <a:rPr lang="en-CA" dirty="0" smtClean="0"/>
              <a:t>Bi partisan conservatism. </a:t>
            </a:r>
          </a:p>
          <a:p>
            <a:pPr marL="514350" indent="-514350">
              <a:buClr>
                <a:srgbClr val="008000"/>
              </a:buClr>
              <a:buSzPct val="110000"/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Clr>
                <a:srgbClr val="008000"/>
              </a:buClr>
              <a:buSzPct val="110000"/>
              <a:buFont typeface="+mj-lt"/>
              <a:buAutoNum type="arabicPeriod"/>
            </a:pPr>
            <a:r>
              <a:rPr lang="en-CA" dirty="0" smtClean="0"/>
              <a:t>Population-level duty of care unfamiliar</a:t>
            </a:r>
          </a:p>
          <a:p>
            <a:pPr marL="514350" indent="-514350">
              <a:buClr>
                <a:srgbClr val="008000"/>
              </a:buClr>
              <a:buSzPct val="110000"/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Clr>
                <a:srgbClr val="008000"/>
              </a:buClr>
              <a:buSzPct val="110000"/>
              <a:buFont typeface="+mj-lt"/>
              <a:buAutoNum type="arabicPeriod"/>
            </a:pPr>
            <a:r>
              <a:rPr lang="en-CA" dirty="0" smtClean="0"/>
              <a:t>Land of Plenty ethos</a:t>
            </a:r>
          </a:p>
          <a:p>
            <a:pPr marL="514350" indent="-514350">
              <a:buClr>
                <a:srgbClr val="008000"/>
              </a:buClr>
              <a:buSzPct val="110000"/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Clr>
                <a:srgbClr val="008000"/>
              </a:buClr>
              <a:buSzPct val="110000"/>
              <a:buFont typeface="+mj-lt"/>
              <a:buAutoNum type="arabicPeriod"/>
            </a:pPr>
            <a:r>
              <a:rPr lang="en-CA" dirty="0" smtClean="0"/>
              <a:t>Business sector interest in being “wellness” providers</a:t>
            </a:r>
          </a:p>
          <a:p>
            <a:pPr marL="514350" indent="-514350">
              <a:buClr>
                <a:srgbClr val="008000"/>
              </a:buClr>
              <a:buSzPct val="110000"/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Clr>
                <a:srgbClr val="008000"/>
              </a:buClr>
              <a:buSzPct val="110000"/>
              <a:buFont typeface="+mj-lt"/>
              <a:buAutoNum type="arabicPeriod"/>
            </a:pPr>
            <a:r>
              <a:rPr lang="en-CA" dirty="0" smtClean="0"/>
              <a:t>Perceived clash in core values</a:t>
            </a:r>
          </a:p>
          <a:p>
            <a:pPr marL="514350" indent="-514350">
              <a:buClr>
                <a:srgbClr val="008000"/>
              </a:buClr>
              <a:buSzPct val="110000"/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Clr>
                <a:srgbClr val="008000"/>
              </a:buClr>
              <a:buSzPct val="110000"/>
              <a:buFont typeface="+mj-lt"/>
              <a:buAutoNum type="arabicPeriod"/>
            </a:pPr>
            <a:r>
              <a:rPr lang="en-CA" dirty="0" smtClean="0"/>
              <a:t>People believe what they want to believe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46100"/>
            <a:ext cx="38100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549275"/>
            <a:ext cx="4826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3595687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92150"/>
            <a:ext cx="3451225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765175"/>
            <a:ext cx="468153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Today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8000"/>
              </a:buClr>
              <a:buSzPct val="110000"/>
            </a:pPr>
            <a:r>
              <a:rPr lang="en-CA" dirty="0" smtClean="0"/>
              <a:t>Extreme case contexts have much to teach us</a:t>
            </a:r>
          </a:p>
          <a:p>
            <a:pPr>
              <a:buClr>
                <a:srgbClr val="008000"/>
              </a:buClr>
              <a:buSzPct val="110000"/>
            </a:pPr>
            <a:endParaRPr lang="en-CA" dirty="0" smtClean="0"/>
          </a:p>
          <a:p>
            <a:pPr>
              <a:buClr>
                <a:srgbClr val="008000"/>
              </a:buClr>
              <a:buSzPct val="110000"/>
            </a:pPr>
            <a:r>
              <a:rPr lang="en-CA" dirty="0" smtClean="0"/>
              <a:t>We need to uphold and explain population-level accountability which underlies public programs and policies</a:t>
            </a:r>
          </a:p>
          <a:p>
            <a:pPr>
              <a:buClr>
                <a:srgbClr val="008000"/>
              </a:buClr>
              <a:buSzPct val="110000"/>
            </a:pPr>
            <a:endParaRPr lang="en-CA" dirty="0" smtClean="0"/>
          </a:p>
          <a:p>
            <a:pPr>
              <a:buClr>
                <a:srgbClr val="008000"/>
              </a:buClr>
              <a:buSzPct val="110000"/>
            </a:pPr>
            <a:r>
              <a:rPr lang="en-CA" dirty="0" smtClean="0"/>
              <a:t>The way forward requires us to step out of “passive” evaluation roles and tackle system-level determinants of how evidence is used to improve human society</a:t>
            </a:r>
          </a:p>
          <a:p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484784"/>
            <a:ext cx="79928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8172400" y="1916832"/>
            <a:ext cx="762384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352425"/>
            <a:ext cx="56864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03648" y="1916833"/>
          <a:ext cx="6480720" cy="3840480"/>
        </p:xfrm>
        <a:graphic>
          <a:graphicData uri="http://schemas.openxmlformats.org/drawingml/2006/table">
            <a:tbl>
              <a:tblPr/>
              <a:tblGrid>
                <a:gridCol w="3175983"/>
                <a:gridCol w="3304737"/>
              </a:tblGrid>
              <a:tr h="678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dirty="0">
                          <a:latin typeface="Calibri"/>
                          <a:ea typeface="Calibri"/>
                          <a:cs typeface="Times New Roman"/>
                        </a:rPr>
                        <a:t>Across the 4 year implementation in 4 schools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dirty="0">
                          <a:latin typeface="Calibri"/>
                          <a:ea typeface="Calibri"/>
                          <a:cs typeface="Times New Roman"/>
                        </a:rPr>
                        <a:t>Principal resigns/transfers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dirty="0">
                          <a:latin typeface="Calibri"/>
                          <a:ea typeface="Calibri"/>
                          <a:cs typeface="Times New Roman"/>
                        </a:rPr>
                        <a:t>1- 6 times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dirty="0">
                          <a:latin typeface="Calibri"/>
                          <a:ea typeface="Calibri"/>
                          <a:cs typeface="Times New Roman"/>
                        </a:rPr>
                        <a:t>Assistant principal resigns/transfers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dirty="0">
                          <a:latin typeface="Calibri"/>
                          <a:ea typeface="Calibri"/>
                          <a:cs typeface="Times New Roman"/>
                        </a:rPr>
                        <a:t>Vacant – 2 times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dirty="0">
                          <a:latin typeface="Calibri"/>
                          <a:ea typeface="Calibri"/>
                          <a:cs typeface="Times New Roman"/>
                        </a:rPr>
                        <a:t>Staff turnover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dirty="0">
                          <a:latin typeface="Calibri"/>
                          <a:ea typeface="Calibri"/>
                          <a:cs typeface="Times New Roman"/>
                        </a:rPr>
                        <a:t>35-79%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>
                          <a:latin typeface="Calibri"/>
                          <a:ea typeface="Calibri"/>
                          <a:cs typeface="Times New Roman"/>
                        </a:rPr>
                        <a:t>Student turnover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dirty="0">
                          <a:latin typeface="Calibri"/>
                          <a:ea typeface="Calibri"/>
                          <a:cs typeface="Times New Roman"/>
                        </a:rPr>
                        <a:t>27-65%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1052736"/>
            <a:ext cx="522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3333FF"/>
                </a:solidFill>
              </a:rPr>
              <a:t>Background turbulence </a:t>
            </a:r>
            <a:endParaRPr lang="en-CA" sz="40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CA" dirty="0" smtClean="0">
                <a:solidFill>
                  <a:srgbClr val="FF3300"/>
                </a:solidFill>
                <a:latin typeface="Calibri" pitchFamily="34" charset="0"/>
              </a:rPr>
              <a:t>How a project/program “exists”</a:t>
            </a:r>
            <a:endParaRPr lang="en-US" dirty="0" smtClean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dirty="0" smtClean="0"/>
              <a:t>Set of surveys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Set of activities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Ken’s role as facilitator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As a </a:t>
            </a:r>
            <a:r>
              <a:rPr lang="en-US" dirty="0" smtClean="0"/>
              <a:t>mindset and language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3333FF"/>
                </a:solidFill>
                <a:latin typeface="Times New Roman" pitchFamily="18" charset="0"/>
              </a:rPr>
              <a:t>	</a:t>
            </a:r>
            <a:r>
              <a:rPr lang="en-US" smtClean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</a:rPr>
              <a:t>	  “the way we talk”</a:t>
            </a:r>
            <a:endParaRPr lang="en-US" dirty="0" smtClean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685800" y="1447800"/>
            <a:ext cx="76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3233885"/>
            <a:ext cx="8125879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Meddings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D. (2002). The value of credible data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under-resourced areas.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Medicine, Conflict and Survival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18(4):380-388.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nny\Desktop\Photos August +\COOKIE-GI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943600" cy="4102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72728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atin typeface="Times New Roman" pitchFamily="18" charset="0"/>
                <a:cs typeface="Times New Roman" pitchFamily="18" charset="0"/>
              </a:rPr>
              <a:t>Health boss sacked in '</a:t>
            </a:r>
            <a:r>
              <a:rPr lang="en-CA" sz="4000" b="1" dirty="0" err="1" smtClean="0">
                <a:latin typeface="Times New Roman" pitchFamily="18" charset="0"/>
                <a:cs typeface="Times New Roman" pitchFamily="18" charset="0"/>
              </a:rPr>
              <a:t>Cookiegate</a:t>
            </a:r>
            <a:r>
              <a:rPr lang="en-CA" sz="4000" b="1" dirty="0" smtClean="0">
                <a:latin typeface="Times New Roman" pitchFamily="18" charset="0"/>
                <a:cs typeface="Times New Roman" pitchFamily="18" charset="0"/>
              </a:rPr>
              <a:t>'</a:t>
            </a:r>
          </a:p>
          <a:p>
            <a:r>
              <a:rPr lang="en-CA" dirty="0" smtClean="0"/>
              <a:t>26 November 2010 | 07:42:40 AM | Source: AAP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Today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8000"/>
              </a:buClr>
              <a:buSzPct val="110000"/>
            </a:pPr>
            <a:r>
              <a:rPr lang="en-CA" dirty="0" smtClean="0"/>
              <a:t>Extreme case contexts have much to teach us</a:t>
            </a:r>
          </a:p>
          <a:p>
            <a:pPr>
              <a:buClr>
                <a:srgbClr val="008000"/>
              </a:buClr>
              <a:buSzPct val="110000"/>
            </a:pPr>
            <a:endParaRPr lang="en-CA" dirty="0" smtClean="0"/>
          </a:p>
          <a:p>
            <a:pPr>
              <a:buClr>
                <a:srgbClr val="008000"/>
              </a:buClr>
              <a:buSzPct val="110000"/>
            </a:pPr>
            <a:r>
              <a:rPr lang="en-CA" dirty="0" smtClean="0"/>
              <a:t>We need to uphold and explain the cause of population-level accountability which underlies public programs and policies</a:t>
            </a:r>
          </a:p>
          <a:p>
            <a:pPr>
              <a:buClr>
                <a:srgbClr val="008000"/>
              </a:buClr>
              <a:buSzPct val="110000"/>
            </a:pPr>
            <a:endParaRPr lang="en-CA" dirty="0" smtClean="0"/>
          </a:p>
          <a:p>
            <a:pPr>
              <a:buClr>
                <a:srgbClr val="008000"/>
              </a:buClr>
              <a:buSzPct val="110000"/>
            </a:pPr>
            <a:r>
              <a:rPr lang="en-CA" dirty="0" smtClean="0"/>
              <a:t>The way forward requires us to step out of “passive” evaluation roles and tackle system-level determinants of how evidence is used to improve human society</a:t>
            </a:r>
          </a:p>
          <a:p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484784"/>
            <a:ext cx="79928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5796136" y="3573016"/>
            <a:ext cx="762384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Left Arrow 6"/>
          <p:cNvSpPr/>
          <p:nvPr/>
        </p:nvSpPr>
        <p:spPr>
          <a:xfrm>
            <a:off x="4139952" y="5517232"/>
            <a:ext cx="762384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00CC66"/>
                </a:solidFill>
              </a:rPr>
              <a:t>Implications</a:t>
            </a:r>
            <a:endParaRPr lang="en-CA" dirty="0">
              <a:solidFill>
                <a:srgbClr val="00CC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Be proactive about communicating the science that underpins public policy</a:t>
            </a:r>
          </a:p>
          <a:p>
            <a:pPr marL="514350" indent="-514350">
              <a:buNone/>
            </a:pP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556792"/>
            <a:ext cx="79928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00CC66"/>
                </a:solidFill>
              </a:rPr>
              <a:t>Implications</a:t>
            </a:r>
            <a:endParaRPr lang="en-CA" dirty="0">
              <a:solidFill>
                <a:srgbClr val="00CC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Be proactive about communicating the science that underpins public policy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CA" dirty="0" smtClean="0"/>
              <a:t>Set up loose coalitions that span the “demand” and “supply” side of the evidence equation at the same time and work in concert</a:t>
            </a:r>
          </a:p>
          <a:p>
            <a:pPr marL="514350" indent="-514350">
              <a:buNone/>
            </a:pP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556792"/>
            <a:ext cx="79928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6959600" cy="646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PHIRIC principles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think tank/mutual help group</a:t>
            </a:r>
          </a:p>
          <a:p>
            <a:r>
              <a:rPr lang="en-CA" dirty="0" smtClean="0"/>
              <a:t>rely on organisational relabeling, realignment and redirection of own funds, rather than too much new $$$</a:t>
            </a:r>
          </a:p>
          <a:p>
            <a:r>
              <a:rPr lang="en-CA" dirty="0" smtClean="0"/>
              <a:t>be mindful of the language PHIR</a:t>
            </a:r>
          </a:p>
          <a:p>
            <a:r>
              <a:rPr lang="en-CA" dirty="0" smtClean="0"/>
              <a:t>capture people widely</a:t>
            </a:r>
          </a:p>
          <a:p>
            <a:r>
              <a:rPr lang="en-CA" dirty="0" smtClean="0"/>
              <a:t>take the lead on problems are framed</a:t>
            </a:r>
          </a:p>
          <a:p>
            <a:pPr>
              <a:buNone/>
            </a:pP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484784"/>
            <a:ext cx="79928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43050"/>
            <a:ext cx="4229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the-ag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0648"/>
            <a:ext cx="2880320" cy="119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00CC66"/>
                </a:solidFill>
              </a:rPr>
              <a:t>Implications</a:t>
            </a:r>
            <a:endParaRPr lang="en-CA" dirty="0">
              <a:solidFill>
                <a:srgbClr val="00CC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Be proactive about communicating the science that underpins public policy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CA" dirty="0" smtClean="0"/>
              <a:t>Set up loose coalitions that span the “demand” and “supply” side of the evidence equation at the same time and work in concert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CA" dirty="0" smtClean="0"/>
              <a:t>Take a walk on the wild side</a:t>
            </a:r>
          </a:p>
          <a:p>
            <a:pPr marL="514350" indent="-514350">
              <a:buNone/>
            </a:pP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556792"/>
            <a:ext cx="79928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3300"/>
                </a:solidFill>
              </a:rPr>
              <a:t>More information</a:t>
            </a:r>
            <a:br>
              <a:rPr lang="en-US" sz="3600" dirty="0" smtClean="0">
                <a:solidFill>
                  <a:srgbClr val="FF3300"/>
                </a:solidFill>
              </a:rPr>
            </a:br>
            <a:r>
              <a:rPr lang="en-US" sz="3600" dirty="0" smtClean="0">
                <a:solidFill>
                  <a:srgbClr val="FF3300"/>
                </a:solidFill>
              </a:rPr>
              <a:t>www.ceips.org.au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267200"/>
            <a:ext cx="6934200" cy="13716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80808"/>
                </a:solidFill>
              </a:rPr>
              <a:t>Penny </a:t>
            </a:r>
            <a:r>
              <a:rPr lang="en-US" sz="2400" dirty="0" err="1">
                <a:solidFill>
                  <a:srgbClr val="080808"/>
                </a:solidFill>
              </a:rPr>
              <a:t>Hawe</a:t>
            </a:r>
            <a:endParaRPr lang="en-US" sz="2400" dirty="0">
              <a:solidFill>
                <a:srgbClr val="080808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phawe@ucalgary.ca</a:t>
            </a:r>
            <a:endParaRPr lang="en-US" sz="2400" dirty="0">
              <a:solidFill>
                <a:srgbClr val="080808"/>
              </a:solidFill>
            </a:endParaRPr>
          </a:p>
        </p:txBody>
      </p:sp>
      <p:pic>
        <p:nvPicPr>
          <p:cNvPr id="3077" name="Picture 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5667375"/>
            <a:ext cx="820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14500" y="6224588"/>
            <a:ext cx="613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8000"/>
                </a:solidFill>
              </a:rPr>
              <a:t>A CIHR Centre for Research Development in Population Health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85938" y="6143625"/>
            <a:ext cx="6072187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radshaw\Desktop\Markin on B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48768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Today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8000"/>
              </a:buClr>
              <a:buSzPct val="110000"/>
            </a:pPr>
            <a:r>
              <a:rPr lang="en-CA" dirty="0" smtClean="0"/>
              <a:t>Extreme case contexts have much to teach us</a:t>
            </a:r>
          </a:p>
          <a:p>
            <a:pPr>
              <a:buClr>
                <a:srgbClr val="008000"/>
              </a:buClr>
              <a:buSzPct val="110000"/>
            </a:pPr>
            <a:endParaRPr lang="en-CA" dirty="0" smtClean="0"/>
          </a:p>
          <a:p>
            <a:pPr>
              <a:buClr>
                <a:srgbClr val="008000"/>
              </a:buClr>
              <a:buSzPct val="110000"/>
            </a:pPr>
            <a:r>
              <a:rPr lang="en-CA" dirty="0" smtClean="0"/>
              <a:t>We need to uphold and explain population-level accountability which underlies public programs and policies</a:t>
            </a:r>
          </a:p>
          <a:p>
            <a:pPr>
              <a:buClr>
                <a:srgbClr val="008000"/>
              </a:buClr>
              <a:buSzPct val="110000"/>
            </a:pPr>
            <a:endParaRPr lang="en-CA" dirty="0" smtClean="0"/>
          </a:p>
          <a:p>
            <a:pPr>
              <a:buClr>
                <a:srgbClr val="008000"/>
              </a:buClr>
              <a:buSzPct val="110000"/>
            </a:pPr>
            <a:r>
              <a:rPr lang="en-CA" dirty="0" smtClean="0"/>
              <a:t>The way forward requires us to step out of “passive” evaluation roles and tackle system-level determinants of how evidence is used to improve human society</a:t>
            </a:r>
          </a:p>
          <a:p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484784"/>
            <a:ext cx="79928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en-US" sz="2200" smtClean="0"/>
              <a:t>Capital growth in Alberta was higher than other provinces – driving increased hospital capacity</a:t>
            </a: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47638" y="5840413"/>
            <a:ext cx="8996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301625" y="1862138"/>
          <a:ext cx="8405813" cy="5651500"/>
        </p:xfrm>
        <a:graphic>
          <a:graphicData uri="http://schemas.openxmlformats.org/presentationml/2006/ole">
            <p:oleObj spid="_x0000_s2050" r:id="rId3" imgW="8407113" imgH="5657578" progId="Excel.Sheet.8">
              <p:embed/>
            </p:oleObj>
          </a:graphicData>
        </a:graphic>
      </p:graphicFrame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0" y="5743575"/>
            <a:ext cx="9144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 baseline="30000"/>
              <a:t>1</a:t>
            </a:r>
            <a:r>
              <a:rPr lang="en-US" sz="800" i="1"/>
              <a:t> Source: Statistics Canada, CANSIM, table 326-0021 and Catalogue nos. 62-001-X and 62-010-X.	</a:t>
            </a:r>
          </a:p>
          <a:p>
            <a:r>
              <a:rPr lang="en-US" sz="800" i="1" baseline="30000"/>
              <a:t>2 </a:t>
            </a:r>
            <a:r>
              <a:rPr lang="en-US" sz="800" i="1"/>
              <a:t>Source: Canadian Institute for Health Information, National Health Expenditure Trends, 1975 – 2008 (Ottawa, Ont.: CIHI, 2008).		</a:t>
            </a:r>
          </a:p>
          <a:p>
            <a:r>
              <a:rPr lang="en-US" sz="800" i="1" baseline="30000"/>
              <a:t>3 </a:t>
            </a:r>
            <a:r>
              <a:rPr lang="en-US" sz="800" i="1"/>
              <a:t>Adjusted Population is Weighted by All-Sector Expenditure by Age and Gender (2007/2008 Population-Based Funding Weights for Alberta). Alberta’s weights were  applied across all provinces.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en-US" sz="2200" smtClean="0"/>
              <a:t>Physician expenditure in Alberta diverged from Other Provinces later in the period</a:t>
            </a: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47638" y="5840413"/>
            <a:ext cx="8996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292100" y="1860550"/>
          <a:ext cx="8405813" cy="5654675"/>
        </p:xfrm>
        <a:graphic>
          <a:graphicData uri="http://schemas.openxmlformats.org/presentationml/2006/ole">
            <p:oleObj spid="_x0000_s3074" r:id="rId3" imgW="8407113" imgH="5657578" progId="Excel.Sheet.8">
              <p:embed/>
            </p:oleObj>
          </a:graphicData>
        </a:graphic>
      </p:graphicFrame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0" y="5743575"/>
            <a:ext cx="9144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 baseline="30000"/>
              <a:t>1</a:t>
            </a:r>
            <a:r>
              <a:rPr lang="en-US" sz="800" i="1"/>
              <a:t> Source: Statistics Canada, CANSIM, table 326-0021 and Catalogue nos. 62-001-X and 62-010-X.	</a:t>
            </a:r>
          </a:p>
          <a:p>
            <a:r>
              <a:rPr lang="en-US" sz="800" i="1" baseline="30000"/>
              <a:t>2 </a:t>
            </a:r>
            <a:r>
              <a:rPr lang="en-US" sz="800" i="1"/>
              <a:t>Source: Canadian Institute for Health Information, National Health Expenditure Trends, 1975 – 2008 (Ottawa, Ont.: CIHI, 2008).		</a:t>
            </a:r>
          </a:p>
          <a:p>
            <a:r>
              <a:rPr lang="en-US" sz="800" i="1" baseline="30000"/>
              <a:t>3 </a:t>
            </a:r>
            <a:r>
              <a:rPr lang="en-US" sz="800" i="1"/>
              <a:t>Adjusted Population is Weighted by All-Sector Expenditure by Age and Gender (2007/2008 Population-Based Funding Weights for Alberta). Alberta’s weights were  applied across all provinces.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en-US" sz="2200" smtClean="0"/>
              <a:t>Alberta has more physicians per capita, with significant divergence in the last part of the period</a:t>
            </a: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147638" y="5840413"/>
            <a:ext cx="8996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48131" name="Object 4"/>
          <p:cNvGraphicFramePr>
            <a:graphicFrameLocks noChangeAspect="1"/>
          </p:cNvGraphicFramePr>
          <p:nvPr/>
        </p:nvGraphicFramePr>
        <p:xfrm>
          <a:off x="301625" y="1862138"/>
          <a:ext cx="8405813" cy="5614987"/>
        </p:xfrm>
        <a:graphic>
          <a:graphicData uri="http://schemas.openxmlformats.org/presentationml/2006/ole">
            <p:oleObj spid="_x0000_s5122" r:id="rId3" imgW="8407113" imgH="5620999" progId="Excel.Sheet.8">
              <p:embed/>
            </p:oleObj>
          </a:graphicData>
        </a:graphic>
      </p:graphicFrame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5870575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 baseline="30000"/>
              <a:t>1</a:t>
            </a:r>
            <a:r>
              <a:rPr lang="en-US" sz="800" i="1"/>
              <a:t> Source: Canadian Institute for Health Information, Health Care Providers, 1997 to 2006, A Reference Guide (Ottawa, Ont.: CIHI, 2008).	</a:t>
            </a:r>
          </a:p>
          <a:p>
            <a:r>
              <a:rPr lang="en-US" sz="800" i="1" baseline="30000"/>
              <a:t>2 </a:t>
            </a:r>
            <a:r>
              <a:rPr lang="en-US" sz="800" i="1"/>
              <a:t>Adjusted Population is Weighted by All-Sector Expenditure by Age and Gender (2007/2008 Population-Based Funding Weights for Alberta). Alberta’s weights were  applied across all provinces.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en-US" sz="2200" smtClean="0"/>
              <a:t>Moving beyond hospitals, Alberta has more nurses overall…</a:t>
            </a: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147638" y="5840413"/>
            <a:ext cx="8996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53251" name="Object 4"/>
          <p:cNvGraphicFramePr>
            <a:graphicFrameLocks noChangeAspect="1"/>
          </p:cNvGraphicFramePr>
          <p:nvPr/>
        </p:nvGraphicFramePr>
        <p:xfrm>
          <a:off x="301625" y="1862138"/>
          <a:ext cx="8405813" cy="5614987"/>
        </p:xfrm>
        <a:graphic>
          <a:graphicData uri="http://schemas.openxmlformats.org/presentationml/2006/ole">
            <p:oleObj spid="_x0000_s24578" r:id="rId3" imgW="8407113" imgH="5620999" progId="Excel.Sheet.8">
              <p:embed/>
            </p:oleObj>
          </a:graphicData>
        </a:graphic>
      </p:graphicFrame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0" y="5870575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 baseline="30000"/>
              <a:t>1</a:t>
            </a:r>
            <a:r>
              <a:rPr lang="en-US" sz="800" i="1"/>
              <a:t> Source: Canadian Institute for Health Information, Health Care Providers, 1997 to 2006, A Reference Guide (Ottawa, Ont.: CIHI, 2008).	</a:t>
            </a:r>
          </a:p>
          <a:p>
            <a:r>
              <a:rPr lang="en-US" sz="800" i="1" baseline="30000"/>
              <a:t>2 </a:t>
            </a:r>
            <a:r>
              <a:rPr lang="en-US" sz="800" i="1"/>
              <a:t>Adjusted Population is Weighted by All-Sector Expenditure by Age and Gender (2007/2008 Population-Based Funding Weights for Alberta). Alberta’s weights were  applied across all provinces.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en-US" sz="2200" smtClean="0"/>
              <a:t>Alberta also pays more to each nurse employed</a:t>
            </a:r>
            <a:r>
              <a:rPr lang="en-US" sz="3000" smtClean="0"/>
              <a:t> </a:t>
            </a: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147638" y="5840413"/>
            <a:ext cx="8996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47107" name="Object 4"/>
          <p:cNvGraphicFramePr>
            <a:graphicFrameLocks noChangeAspect="1"/>
          </p:cNvGraphicFramePr>
          <p:nvPr/>
        </p:nvGraphicFramePr>
        <p:xfrm>
          <a:off x="301625" y="1862138"/>
          <a:ext cx="8405813" cy="5614987"/>
        </p:xfrm>
        <a:graphic>
          <a:graphicData uri="http://schemas.openxmlformats.org/presentationml/2006/ole">
            <p:oleObj spid="_x0000_s6146" r:id="rId3" imgW="8407113" imgH="5620999" progId="Excel.Sheet.8">
              <p:embed/>
            </p:oleObj>
          </a:graphicData>
        </a:graphic>
      </p:graphicFrame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0" y="5999163"/>
            <a:ext cx="914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 baseline="30000"/>
              <a:t>1</a:t>
            </a:r>
            <a:r>
              <a:rPr lang="en-US" sz="800" i="1"/>
              <a:t> Source: Canadian Institute of Health Information. MIS Costing Database. Provided by Greg Zinck.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605</Words>
  <Application>Microsoft Office PowerPoint</Application>
  <PresentationFormat>On-screen Show (4:3)</PresentationFormat>
  <Paragraphs>120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Microsoft Office Excel 97-2003 Worksheet</vt:lpstr>
      <vt:lpstr>Rule-breaking, game-changing and flight from public accountability</vt:lpstr>
      <vt:lpstr>Slide 2</vt:lpstr>
      <vt:lpstr>Slide 3</vt:lpstr>
      <vt:lpstr>Today</vt:lpstr>
      <vt:lpstr>Capital growth in Alberta was higher than other provinces – driving increased hospital capacity</vt:lpstr>
      <vt:lpstr>Physician expenditure in Alberta diverged from Other Provinces later in the period</vt:lpstr>
      <vt:lpstr>Alberta has more physicians per capita, with significant divergence in the last part of the period</vt:lpstr>
      <vt:lpstr>Moving beyond hospitals, Alberta has more nurses overall…</vt:lpstr>
      <vt:lpstr>Alberta also pays more to each nurse employed </vt:lpstr>
      <vt:lpstr>Slide 10</vt:lpstr>
      <vt:lpstr>Slide 11</vt:lpstr>
      <vt:lpstr>Slide 12</vt:lpstr>
      <vt:lpstr>Slide 13</vt:lpstr>
      <vt:lpstr>Slide 14</vt:lpstr>
      <vt:lpstr>Today</vt:lpstr>
      <vt:lpstr>Slide 16</vt:lpstr>
      <vt:lpstr>Slide 17</vt:lpstr>
      <vt:lpstr>How a project/program “exists”</vt:lpstr>
      <vt:lpstr>Slide 19</vt:lpstr>
      <vt:lpstr>Today</vt:lpstr>
      <vt:lpstr>Implications</vt:lpstr>
      <vt:lpstr>Implications</vt:lpstr>
      <vt:lpstr>Slide 23</vt:lpstr>
      <vt:lpstr>PHIRIC principles</vt:lpstr>
      <vt:lpstr>Slide 25</vt:lpstr>
      <vt:lpstr>Implications</vt:lpstr>
      <vt:lpstr>More information www.ceips.org.au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version AES</dc:title>
  <dc:creator>Penny</dc:creator>
  <cp:lastModifiedBy>Penny</cp:lastModifiedBy>
  <cp:revision>33</cp:revision>
  <dcterms:created xsi:type="dcterms:W3CDTF">2011-08-29T11:11:11Z</dcterms:created>
  <dcterms:modified xsi:type="dcterms:W3CDTF">2011-08-31T11:01:00Z</dcterms:modified>
</cp:coreProperties>
</file>